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6" autoAdjust="0"/>
  </p:normalViewPr>
  <p:slideViewPr>
    <p:cSldViewPr>
      <p:cViewPr varScale="1">
        <p:scale>
          <a:sx n="107" d="100"/>
          <a:sy n="107" d="100"/>
        </p:scale>
        <p:origin x="-84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Дети,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требующие особого педагогического подхода.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_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2060848"/>
            <a:ext cx="4642203" cy="4213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Дети, требующие особого педагогического подхода.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Согласно данным Центра по исследованию самоубийств ВОЗ, наша страна на первом месте по количеству самоубийств среди подростков и молодежи: на 100 тыс. молодых людей в России приходится до 20 попыток суицида. По данным ЮНИСЕФ, 45% российских девочек и 27% российских мальчиков хотя бы раз в жизни серьезно обдумывали возможность самоубийства.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Такое поведение чаще всего является результатом неблагоприятной социализации.  Поэтому при отклонении от норм безопасного поведения большое значение придается анализу  условий нравственного формирования ученика и его социальной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адаптированности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обществе. Особое внимание необходимо обратить на детей, у которых повышен риск неблагоприятной социализации.  К ним  относятся следующие категории: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обучающиеся с пограничными психическими состояниями, с акцентуациями характера;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дети мигрантов из страны в страну, из региона в регион, из села в город и из города в село;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дети, родившиеся в семьях с низким экономическим, моральным, образовательным уровнем;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дети с высокой одаренностью.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(Социальная адаптация – процесс интеграции человека, в результате которого достигается формирование самосознания и ролевого поведения, способности к самоконтролю и самообслуживанию, адекватных связей с окружающими).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Для успешной социализации усилия родителей, педагогов должны быть направлены на то, чтобы помочь детям адаптироваться к школе, сформировать адекватную самооценку. Важным для повышения социальной  адаптации является выявление внутренних ресурсов ученика, обучение его навыкам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конструктивного общения, формирование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стрессоустойчивости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уверенности в свих силах.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6" name="Рисунок 5" descr="images (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5157192"/>
            <a:ext cx="1295400" cy="137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2400" cy="1470025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Как распознать  детей,  неблагоприятной социализации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6576040"/>
            <a:ext cx="72008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547664" y="764704"/>
          <a:ext cx="6048672" cy="5688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/>
                <a:gridCol w="3024336"/>
              </a:tblGrid>
              <a:tr h="508023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 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Формы </a:t>
                      </a:r>
                      <a:r>
                        <a:rPr lang="ru-RU" dirty="0" smtClean="0"/>
                        <a:t> 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Признаки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63693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Склонность к агрессивному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поведению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Частые проявления агрессии  в виде нападения или другого провоцирующего поведения: оскорбление, клевета, издевательство; намеренное создание или провоцирование конфликтной, антиобщественной ситуации, нарушение социальных норм,  этических ценностей. Характерны подверженность эмоциям, нетерпеливость, вспыльчивость.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09133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Склонность к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самоповреждающему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саморазрушающему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поведению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Склонность к риску, необдуманному поведению; употребление ПАВ, нанесение татуировок; провоцирующее поведение (с помощью просьбы или иным способом провоцирует агрессора на причинение ему вреда, но сам этого не осознает).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6413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Склонность к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гиперсоциальному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поведению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Установка на невозможность уклонения от вмешательства в конфликт, даже если это может стоить здоровья или жизни. Последствия поступков не осознаются. Характерны решительность, требовательность, излишняя самонадеянность, завышенная самооценка.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727375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Склонность к зависимому и беспомощному поведению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 сопротивляются преступным действиям в силу возраста, физической слабости, беспомощного состояния, трусости, низкой самооценки, из-за  боязни ответственности за собственные противоправные или аморальные действия и т.д. Могут иметь установку на беспомощность. Нежелание делать что-то самому, без помощи других. Часто вовлекаются в кризисные ситуации с целью получения сочувствия и поддержки окружающих. Характерны робость, скромность, внушаемость, </a:t>
                      </a:r>
                      <a:r>
                        <a:rPr lang="ru-RU" sz="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конформность</a:t>
                      </a: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уступчивость, оправдание чужой агрессии, склонность всех прощать.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43995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Склонность  к некритичному поведению.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Характерны не осмотрительность, неумение правильно оценивать жизненные ситуации, неразборчивость в знакомствах, доверчивость, легкомысленность. Имеет непрочные нравственные устои, склонность к идеализации людей, оправданию негативного поведения других, неспособность распознавать опасности.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" name="Рисунок 5" descr="89420-i_0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44824"/>
            <a:ext cx="1584176" cy="18150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-171400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Суицидальное поведение.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908720"/>
            <a:ext cx="6400800" cy="17526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причины детских суицидов: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авторитарный стиль воспитания;                                                                                               чрезмерное внимание  к оценке действий и поведения ребенка;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отсутствие теплой эмоциональной связи между детьми и родителями;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негативная ситуация в школе – отвержение одноклассниками, унижения;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ситуация в Интернете и СМИ, в которых отмечается повышенный интерес к данной теме.</a:t>
            </a:r>
          </a:p>
          <a:p>
            <a:pPr algn="l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Взрослые могут предотвратить трагедию и проявить бдительность, если узнали, что ребенок: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переживает смерть любимого близкого человека;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переживает несчастную любовь;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находится в ситуации постоянных ссор с родителями и испытывает чувство, что его не понимают;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ситуации ссор между родителями и их развода;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имеет наркологические проблемы;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испытывает насилие в семье и бесконечное чувство вины;</a:t>
            </a:r>
          </a:p>
          <a:p>
            <a:pPr algn="l">
              <a:buFont typeface="Arial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Факторы, которые указывают на детский суицид: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неуместные разговоры на тему смерти и интерес к фильмам такого содержания и статьям в Интернете;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одиночество как явный признак депрессии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разговоры о том, что ребенок никому не нужен, и если он исчезнет, никто не заметит.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скачанные файлы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90520" y="1700808"/>
            <a:ext cx="1653480" cy="12401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-171400"/>
            <a:ext cx="7772400" cy="1470025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Употребление ПАВ как форма отклонения от норм безопасного поведения</a:t>
            </a: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980728"/>
            <a:ext cx="6400800" cy="1752600"/>
          </a:xfrm>
        </p:spPr>
        <p:txBody>
          <a:bodyPr>
            <a:noAutofit/>
          </a:bodyPr>
          <a:lstStyle/>
          <a:p>
            <a:endParaRPr lang="ru-RU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Одна из главных проблем 21 века – это подростковый и юношеский алкоголизм. По количеству детей-алкоголиков Россия занимает одно из первых мест.</a:t>
            </a:r>
          </a:p>
          <a:p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Часто причинами начала употребления алкоголя и наркотических веществ являются:</a:t>
            </a:r>
            <a:endParaRPr lang="ru-RU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социально-психологические сложности подросткового возраста;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психологические проблемы процесса взросления;</a:t>
            </a:r>
          </a:p>
          <a:p>
            <a:pPr algn="l"/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По данным Министерства  внутренних дел, 70% от всех потребителей наркотиков – подростки и лица молодого возраста. Социологические  исследования показывают, что среди подростков в возрасте от 14 до 18 лет спиртные напитки употребляют 88% мальчиков и 93% девочек.</a:t>
            </a:r>
          </a:p>
          <a:p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Употребляли наркотические и </a:t>
            </a:r>
            <a:r>
              <a:rPr lang="ru-RU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токсикоманические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вещества хотя бы один раз в жизни 56% мальчиков и 20% девочек.</a:t>
            </a:r>
          </a:p>
          <a:p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Первый опыт </a:t>
            </a:r>
            <a:r>
              <a:rPr lang="ru-RU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наркопотребления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россиян приходиться на 13-15 лет. Расширение потребления наркотиков осуществляется за счет самых младших.</a:t>
            </a:r>
          </a:p>
          <a:p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Поэтому профилактическими действиями будут являться обсуждение с подростками тех проблем, с которыми они часто сталкиваются, развитие личностных качеств и социальных навыков, обучение новым формам поведения, </a:t>
            </a:r>
            <a:r>
              <a:rPr lang="ru-RU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стрессоустойчивости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      </a:t>
            </a:r>
          </a:p>
          <a:p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детей алкоголизм, в отличие от взрослых, имеет ряд характерных особенностей:</a:t>
            </a:r>
            <a:endParaRPr lang="ru-RU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быстрое привыкание к спиртным напиткам; злокачественное течение болезни (глубокие и необратимые процессы разрушения организма);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принятие ребенком больших доз алкоголя;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быстрое развитие запойного пьянства;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низкая эффективность лечения.</a:t>
            </a:r>
          </a:p>
          <a:p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При беседах с подростками на профилактические темы важно помнить, что «пугающая статистика» неэффективна. Подростки редко примеряют чужой опыт на себя и не доверяют цифрам, продолжая «экспериментировать» и набивать шишки на собственном опыте.</a:t>
            </a:r>
          </a:p>
          <a:p>
            <a:endParaRPr lang="ru-RU" sz="1200" dirty="0"/>
          </a:p>
        </p:txBody>
      </p:sp>
      <p:pic>
        <p:nvPicPr>
          <p:cNvPr id="5" name="Рисунок 4" descr="images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0352" y="1772816"/>
            <a:ext cx="1403648" cy="934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7772400" cy="1470025"/>
          </a:xfrm>
        </p:spPr>
        <p:txBody>
          <a:bodyPr>
            <a:normAutofit/>
          </a:bodyPr>
          <a:lstStyle/>
          <a:p>
            <a:r>
              <a:rPr lang="ru-RU" b="1" dirty="0" smtClean="0"/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Общие признаки начала потребления ПАВ подростками: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844824"/>
            <a:ext cx="6400800" cy="1752600"/>
          </a:xfrm>
        </p:spPr>
        <p:txBody>
          <a:bodyPr>
            <a:normAutofit fontScale="25000" lnSpcReduction="20000"/>
          </a:bodyPr>
          <a:lstStyle/>
          <a:p>
            <a:pPr lvl="0" algn="l">
              <a:buFont typeface="Arial" pitchFamily="34" charset="0"/>
              <a:buChar char="•"/>
            </a:pP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снижение интереса к учебе, обычным увлечениям;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отчужденность, эмоционально холодное отношение к окружающим, усиление таких черт характера, </a:t>
            </a:r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скрытность и лживость;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эпизоды агрессивности, раздражительности, которые сменяются периодами неестественного благодушия;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компания, с которой общается подросток, состоит из лиц более старшего возраста;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эпизодическое наличие крупных или непонятного происхождения небольших сумм денег, не соответствующих достатку семьи. Появляется стремление занять или отобрать деньги;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тенденция общаться по преимуществу с подростками, которые заведомо употребляют наркотики или  другие ПАВ.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Повышенный интерес к детям из обеспеченных семей, назойливое стремление с ними подружиться;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Наличие таких атрибутов наркотизации, как шприцы, иглы, небольшие кулечки из целлофана или фольги, тюбики из под клея, пластиковые пакеты от резко пахнущих веществ, наличие специфического химического запаха от одежды и изо рта;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Изменение аппетита – от полного отсутствия до резкого усиления, обжорства; эпизодически тошнота, рвота; 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Наличие следов от инъекций в области локтевых сгибов, предплечий, кистей рук, раздражений на коже;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Беспричинное» сужение или расширение зрачков.</a:t>
            </a:r>
          </a:p>
          <a:p>
            <a:pPr algn="l">
              <a:buFont typeface="Arial" pitchFamily="34" charset="0"/>
              <a:buChar char="•"/>
            </a:pP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 оценке употребления ПАВ всегда необходимо проявлять тактичность и осторожность. Особенно это относится к работе с несовершеннолетними, имеющими наркологические проблемы, так как необоснованные подозрения в употреблении наркотических веществ могут сами по себе оказаться </a:t>
            </a:r>
            <a:r>
              <a:rPr lang="ru-RU" sz="4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психотравмируюшим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фактором и, в свою очередь, подтолкнуть к их реальному употреблению.</a:t>
            </a:r>
          </a:p>
          <a:p>
            <a:pPr algn="l">
              <a:buFont typeface="Arial" pitchFamily="34" charset="0"/>
              <a:buChar char="•"/>
            </a:pPr>
            <a:endParaRPr lang="ru-RU" dirty="0"/>
          </a:p>
        </p:txBody>
      </p:sp>
      <p:pic>
        <p:nvPicPr>
          <p:cNvPr id="4" name="Рисунок 3" descr="images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65140" y="404664"/>
            <a:ext cx="1478860" cy="1512168"/>
          </a:xfrm>
          <a:prstGeom prst="rect">
            <a:avLst/>
          </a:prstGeom>
        </p:spPr>
      </p:pic>
      <p:pic>
        <p:nvPicPr>
          <p:cNvPr id="5" name="Рисунок 4" descr="images (5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40352" y="5408078"/>
            <a:ext cx="1403648" cy="14499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Рейтинг причин, которые, по мнению самих подростков, употребляющих наркотики и алкоголь, сыграли решающую роль в их приобщении к алкоголю и наркотикам: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1529408"/>
            <a:ext cx="6400800" cy="5328592"/>
          </a:xfrm>
        </p:spPr>
        <p:txBody>
          <a:bodyPr>
            <a:normAutofit fontScale="40000" lnSpcReduction="20000"/>
          </a:bodyPr>
          <a:lstStyle/>
          <a:p>
            <a:pPr marL="914400" lvl="0" indent="-914400" algn="l"/>
            <a:r>
              <a:rPr lang="ru-RU" sz="5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Желание походить на друзей, знакомых, соответствовать своей группе сверстников.</a:t>
            </a:r>
          </a:p>
          <a:p>
            <a:pPr lvl="0" algn="l"/>
            <a:r>
              <a:rPr lang="ru-RU" sz="5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2.Желание испытать те приятные ощущения, которые так расхваливают друзья, знакомые, имеющие опыт приема алкоголя и наркотиков.</a:t>
            </a:r>
          </a:p>
          <a:p>
            <a:pPr lvl="0" algn="l"/>
            <a:r>
              <a:rPr lang="ru-RU" sz="5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3.Любопытство, стремление испытать себя в новой, почти экстремальной 4.ситуации.</a:t>
            </a:r>
          </a:p>
          <a:p>
            <a:pPr lvl="0" algn="l"/>
            <a:r>
              <a:rPr lang="ru-RU" sz="5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5.Желание пережить эмоционально приятное состояние, «кайф».</a:t>
            </a:r>
          </a:p>
          <a:p>
            <a:pPr lvl="0" algn="l"/>
            <a:r>
              <a:rPr lang="ru-RU" sz="5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6.Влияние старшего по возрасту или значимого для подростка человека.</a:t>
            </a:r>
          </a:p>
          <a:p>
            <a:pPr lvl="0" algn="l"/>
            <a:r>
              <a:rPr lang="ru-RU" sz="5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7.Стремление забыться, расслабиться, снять напряжение, неприятное ощущение.</a:t>
            </a:r>
          </a:p>
          <a:p>
            <a:pPr lvl="0" algn="l"/>
            <a:r>
              <a:rPr lang="ru-RU" sz="5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Демонстративный протест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table_b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 flipV="1">
            <a:off x="5796136" y="5476342"/>
            <a:ext cx="3347864" cy="13816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470025"/>
          </a:xfrm>
        </p:spPr>
        <p:txBody>
          <a:bodyPr/>
          <a:lstStyle/>
          <a:p>
            <a:r>
              <a:rPr lang="ru-RU" b="1" dirty="0" smtClean="0"/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Способствуют воздержанию от употребления ПАВ: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412776"/>
            <a:ext cx="6400800" cy="1752600"/>
          </a:xfrm>
        </p:spPr>
        <p:txBody>
          <a:bodyPr>
            <a:normAutofit fontScale="25000" lnSpcReduction="20000"/>
          </a:bodyPr>
          <a:lstStyle/>
          <a:p>
            <a:pPr lvl="0" algn="l"/>
            <a:r>
              <a:rPr lang="ru-RU" sz="8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1.Внутренний самоконтроль и целеустремленность подростка.</a:t>
            </a:r>
          </a:p>
          <a:p>
            <a:pPr lvl="0" algn="l"/>
            <a:r>
              <a:rPr lang="ru-RU" sz="8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2.Привязанность к своим близким.</a:t>
            </a:r>
          </a:p>
          <a:p>
            <a:pPr lvl="0" algn="l"/>
            <a:r>
              <a:rPr lang="ru-RU" sz="8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3.Возможность активного участия в значимой деятельности.</a:t>
            </a:r>
          </a:p>
          <a:p>
            <a:pPr lvl="0" algn="l"/>
            <a:r>
              <a:rPr lang="ru-RU" sz="8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4.Успешность в овладении знаниями и умениями.</a:t>
            </a:r>
          </a:p>
          <a:p>
            <a:pPr lvl="0" algn="l"/>
            <a:r>
              <a:rPr lang="ru-RU" sz="8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5.Признание и одобрение со стороны окружающих.</a:t>
            </a:r>
          </a:p>
          <a:p>
            <a:pPr algn="l"/>
            <a:r>
              <a:rPr lang="ru-RU" sz="8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Поэтому наиболее действенна профилактика, позволяющая молодым людям с пользой провести свободное время, узнать друг друга, проявить себя: посещение экскурсий, выставок, участие в социально-значимой деятельности школы; разработка проектов, работа по проведению  научно-исследовательского эксперимента и многое другое. 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pic>
        <p:nvPicPr>
          <p:cNvPr id="4" name="Рисунок 3" descr="b84171d72cd37f9864b72489b33c95f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772" y="4969805"/>
            <a:ext cx="2514228" cy="1888195"/>
          </a:xfrm>
          <a:prstGeom prst="rect">
            <a:avLst/>
          </a:prstGeom>
        </p:spPr>
      </p:pic>
      <p:pic>
        <p:nvPicPr>
          <p:cNvPr id="5" name="Рисунок 4" descr="скачанные файлы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53831" y="1556792"/>
            <a:ext cx="1890169" cy="14158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Сектантство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124744"/>
            <a:ext cx="6400800" cy="1752600"/>
          </a:xfrm>
        </p:spPr>
        <p:txBody>
          <a:bodyPr>
            <a:noAutofit/>
          </a:bodyPr>
          <a:lstStyle/>
          <a:p>
            <a:pPr algn="l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Большой  вред при формировании личности подростка оказывают сектантские группы и объединения. Одним из основных отличий сект от других групп и объединений является использование в сектах по отношению  к адептам  агрессивных методов манипулирования, подавления личности – тотального контроля и деформация сознания, жестоко навязывается комплекс искусственных морально-этических требований; поощряется отказ от учебы, работы; инициируется агрессия в отношении к «иноверцам» разрыв семейных отношений; уход из семьи или родителей: настойчиво рекомендуется отказ от материальных ценностей и передача их и денежных средств в распоряжение руководителей сект. </a:t>
            </a:r>
          </a:p>
          <a:p>
            <a:pPr algn="l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Подростки часто становятся членами из-за чувства одиночества и неумения проявить себя. Помогите им, направьте на путь, где они почувствуют себя нужными и востребованными.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ages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224" y="116632"/>
            <a:ext cx="2195736" cy="1461163"/>
          </a:xfrm>
          <a:prstGeom prst="rect">
            <a:avLst/>
          </a:prstGeom>
        </p:spPr>
      </p:pic>
      <p:pic>
        <p:nvPicPr>
          <p:cNvPr id="5" name="Рисунок 4" descr="скачанные файл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9227" y="3429000"/>
            <a:ext cx="2064773" cy="1160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1193</Words>
  <Application>Microsoft Office PowerPoint</Application>
  <PresentationFormat>Экран (4:3)</PresentationFormat>
  <Paragraphs>91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Дети, требующие особого педагогического подхода.</vt:lpstr>
      <vt:lpstr>Дети, требующие особого педагогического подхода. </vt:lpstr>
      <vt:lpstr>Как распознать  детей,  неблагоприятной социализации? </vt:lpstr>
      <vt:lpstr>Суицидальное поведение. </vt:lpstr>
      <vt:lpstr>Употребление ПАВ как форма отклонения от норм безопасного поведения</vt:lpstr>
      <vt:lpstr> Общие признаки начала потребления ПАВ подростками:</vt:lpstr>
      <vt:lpstr>Рейтинг причин, которые, по мнению самих подростков, употребляющих наркотики и алкоголь, сыграли решающую роль в их приобщении к алкоголю и наркотикам: </vt:lpstr>
      <vt:lpstr> Способствуют воздержанию от употребления ПАВ:</vt:lpstr>
      <vt:lpstr> Сектантство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Дети, требующие особого педагогического подхода.</dc:title>
  <dc:creator>User</dc:creator>
  <cp:lastModifiedBy>User</cp:lastModifiedBy>
  <cp:revision>10</cp:revision>
  <dcterms:created xsi:type="dcterms:W3CDTF">2015-11-23T06:23:52Z</dcterms:created>
  <dcterms:modified xsi:type="dcterms:W3CDTF">2015-11-24T11:43:55Z</dcterms:modified>
</cp:coreProperties>
</file>